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6" r:id="rId10"/>
    <p:sldId id="264" r:id="rId11"/>
    <p:sldId id="265" r:id="rId12"/>
    <p:sldId id="266" r:id="rId13"/>
    <p:sldId id="267" r:id="rId14"/>
    <p:sldId id="268" r:id="rId15"/>
    <p:sldId id="273" r:id="rId16"/>
    <p:sldId id="269" r:id="rId17"/>
    <p:sldId id="270" r:id="rId18"/>
    <p:sldId id="271" r:id="rId19"/>
    <p:sldId id="272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147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46" autoAdjust="0"/>
    <p:restoredTop sz="94654" autoAdjust="0"/>
  </p:normalViewPr>
  <p:slideViewPr>
    <p:cSldViewPr>
      <p:cViewPr varScale="1">
        <p:scale>
          <a:sx n="99" d="100"/>
          <a:sy n="99" d="100"/>
        </p:scale>
        <p:origin x="-102" y="-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486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dirty="0">
                <a:solidFill>
                  <a:schemeClr val="accent1"/>
                </a:solidFill>
              </a:rPr>
              <a:t>что нужно для </a:t>
            </a:r>
            <a:r>
              <a:rPr lang="ru-RU" dirty="0" smtClean="0">
                <a:solidFill>
                  <a:schemeClr val="accent1"/>
                </a:solidFill>
              </a:rPr>
              <a:t>счастья?</a:t>
            </a:r>
            <a:endParaRPr lang="ru-RU" dirty="0">
              <a:solidFill>
                <a:schemeClr val="accent1"/>
              </a:solidFill>
            </a:endParaRPr>
          </a:p>
        </c:rich>
      </c:tx>
      <c:layout>
        <c:manualLayout>
          <c:xMode val="edge"/>
          <c:yMode val="edge"/>
          <c:x val="0.29526916802610115"/>
          <c:y val="2.1108179419525096E-2"/>
        </c:manualLayout>
      </c:layout>
      <c:spPr>
        <a:noFill/>
        <a:ln w="33235">
          <a:noFill/>
        </a:ln>
      </c:spPr>
    </c:title>
    <c:view3D>
      <c:hPercent val="60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C0C0C0"/>
        </a:solidFill>
        <a:ln w="38100">
          <a:solidFill>
            <a:srgbClr val="000000"/>
          </a:solidFill>
          <a:prstDash val="solid"/>
        </a:ln>
      </c:spPr>
    </c:sideWall>
    <c:backWall>
      <c:spPr>
        <a:solidFill>
          <a:srgbClr val="C0C0C0"/>
        </a:solidFill>
        <a:ln w="38100">
          <a:solidFill>
            <a:srgbClr val="00000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9722675367047464E-2"/>
          <c:y val="0.16622691292875982"/>
          <c:w val="0.5464926590538336"/>
          <c:h val="0.49076517150395782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иметь много денег</c:v>
                </c:pt>
              </c:strCache>
            </c:strRef>
          </c:tx>
          <c:spPr>
            <a:solidFill>
              <a:srgbClr val="9999FF"/>
            </a:solidFill>
            <a:ln w="16617">
              <a:solidFill>
                <a:srgbClr val="000000"/>
              </a:solidFill>
              <a:prstDash val="solid"/>
            </a:ln>
          </c:spPr>
          <c:cat>
            <c:numRef>
              <c:f>Sheet1!$B$1:$I$1</c:f>
              <c:numCache>
                <c:formatCode>General</c:formatCode>
                <c:ptCount val="8"/>
              </c:numCache>
            </c:numRef>
          </c:cat>
          <c:val>
            <c:numRef>
              <c:f>Sheet1!$B$2:$I$2</c:f>
              <c:numCache>
                <c:formatCode>General</c:formatCode>
                <c:ptCount val="8"/>
                <c:pt idx="0">
                  <c:v>11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много знать и уметь</c:v>
                </c:pt>
              </c:strCache>
            </c:strRef>
          </c:tx>
          <c:spPr>
            <a:solidFill>
              <a:srgbClr val="993366"/>
            </a:solidFill>
            <a:ln w="16617">
              <a:solidFill>
                <a:srgbClr val="000000"/>
              </a:solidFill>
              <a:prstDash val="solid"/>
            </a:ln>
          </c:spPr>
          <c:cat>
            <c:numRef>
              <c:f>Sheet1!$B$1:$I$1</c:f>
              <c:numCache>
                <c:formatCode>General</c:formatCode>
                <c:ptCount val="8"/>
              </c:numCache>
            </c:numRef>
          </c:cat>
          <c:val>
            <c:numRef>
              <c:f>Sheet1!$B$3:$I$3</c:f>
              <c:numCache>
                <c:formatCode>General</c:formatCode>
                <c:ptCount val="8"/>
                <c:pt idx="1">
                  <c:v>77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быть здоровым</c:v>
                </c:pt>
              </c:strCache>
            </c:strRef>
          </c:tx>
          <c:spPr>
            <a:solidFill>
              <a:srgbClr val="FFFFCC"/>
            </a:solidFill>
            <a:ln w="16617">
              <a:solidFill>
                <a:srgbClr val="000000"/>
              </a:solidFill>
              <a:prstDash val="solid"/>
            </a:ln>
          </c:spPr>
          <c:cat>
            <c:numRef>
              <c:f>Sheet1!$B$1:$I$1</c:f>
              <c:numCache>
                <c:formatCode>General</c:formatCode>
                <c:ptCount val="8"/>
              </c:numCache>
            </c:numRef>
          </c:cat>
          <c:val>
            <c:numRef>
              <c:f>Sheet1!$B$4:$I$4</c:f>
              <c:numCache>
                <c:formatCode>General</c:formatCode>
                <c:ptCount val="8"/>
                <c:pt idx="2">
                  <c:v>89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быть самостоятельным</c:v>
                </c:pt>
              </c:strCache>
            </c:strRef>
          </c:tx>
          <c:spPr>
            <a:solidFill>
              <a:srgbClr val="CCFFFF"/>
            </a:solidFill>
            <a:ln w="16617">
              <a:solidFill>
                <a:srgbClr val="000000"/>
              </a:solidFill>
              <a:prstDash val="solid"/>
            </a:ln>
          </c:spPr>
          <c:cat>
            <c:numRef>
              <c:f>Sheet1!$B$1:$I$1</c:f>
              <c:numCache>
                <c:formatCode>General</c:formatCode>
                <c:ptCount val="8"/>
              </c:numCache>
            </c:numRef>
          </c:cat>
          <c:val>
            <c:numRef>
              <c:f>Sheet1!$B$5:$I$5</c:f>
              <c:numCache>
                <c:formatCode>General</c:formatCode>
                <c:ptCount val="8"/>
                <c:pt idx="3">
                  <c:v>37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иметь интересных друзей</c:v>
                </c:pt>
              </c:strCache>
            </c:strRef>
          </c:tx>
          <c:spPr>
            <a:solidFill>
              <a:srgbClr val="660066"/>
            </a:solidFill>
            <a:ln w="16617">
              <a:solidFill>
                <a:srgbClr val="000000"/>
              </a:solidFill>
              <a:prstDash val="solid"/>
            </a:ln>
          </c:spPr>
          <c:cat>
            <c:numRef>
              <c:f>Sheet1!$B$1:$I$1</c:f>
              <c:numCache>
                <c:formatCode>General</c:formatCode>
                <c:ptCount val="8"/>
              </c:numCache>
            </c:numRef>
          </c:cat>
          <c:val>
            <c:numRef>
              <c:f>Sheet1!$B$6:$I$6</c:f>
              <c:numCache>
                <c:formatCode>General</c:formatCode>
                <c:ptCount val="8"/>
                <c:pt idx="4">
                  <c:v>51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быть красивым</c:v>
                </c:pt>
              </c:strCache>
            </c:strRef>
          </c:tx>
          <c:spPr>
            <a:solidFill>
              <a:srgbClr val="FF8080"/>
            </a:solidFill>
            <a:ln w="16617">
              <a:solidFill>
                <a:srgbClr val="000000"/>
              </a:solidFill>
              <a:prstDash val="solid"/>
            </a:ln>
          </c:spPr>
          <c:cat>
            <c:numRef>
              <c:f>Sheet1!$B$1:$I$1</c:f>
              <c:numCache>
                <c:formatCode>General</c:formatCode>
                <c:ptCount val="8"/>
              </c:numCache>
            </c:numRef>
          </c:cat>
          <c:val>
            <c:numRef>
              <c:f>Sheet1!$B$7:$I$7</c:f>
              <c:numCache>
                <c:formatCode>General</c:formatCode>
                <c:ptCount val="8"/>
                <c:pt idx="5">
                  <c:v>9</c:v>
                </c:pt>
              </c:numCache>
            </c:numRef>
          </c:val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иметь любимую работу</c:v>
                </c:pt>
              </c:strCache>
            </c:strRef>
          </c:tx>
          <c:spPr>
            <a:solidFill>
              <a:srgbClr val="0066CC"/>
            </a:solidFill>
            <a:ln w="16617">
              <a:solidFill>
                <a:srgbClr val="000000"/>
              </a:solidFill>
              <a:prstDash val="solid"/>
            </a:ln>
          </c:spPr>
          <c:cat>
            <c:numRef>
              <c:f>Sheet1!$B$1:$I$1</c:f>
              <c:numCache>
                <c:formatCode>General</c:formatCode>
                <c:ptCount val="8"/>
              </c:numCache>
            </c:numRef>
          </c:cat>
          <c:val>
            <c:numRef>
              <c:f>Sheet1!$B$8:$I$8</c:f>
              <c:numCache>
                <c:formatCode>General</c:formatCode>
                <c:ptCount val="8"/>
                <c:pt idx="6">
                  <c:v>29</c:v>
                </c:pt>
              </c:numCache>
            </c:numRef>
          </c:val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жить в счастливой семье</c:v>
                </c:pt>
              </c:strCache>
            </c:strRef>
          </c:tx>
          <c:spPr>
            <a:solidFill>
              <a:srgbClr val="CCCCFF"/>
            </a:solidFill>
            <a:ln w="16617">
              <a:solidFill>
                <a:srgbClr val="000000"/>
              </a:solidFill>
              <a:prstDash val="solid"/>
            </a:ln>
          </c:spPr>
          <c:cat>
            <c:numRef>
              <c:f>Sheet1!$B$1:$I$1</c:f>
              <c:numCache>
                <c:formatCode>General</c:formatCode>
                <c:ptCount val="8"/>
              </c:numCache>
            </c:numRef>
          </c:cat>
          <c:val>
            <c:numRef>
              <c:f>Sheet1!$B$9:$I$9</c:f>
              <c:numCache>
                <c:formatCode>General</c:formatCode>
                <c:ptCount val="8"/>
                <c:pt idx="7">
                  <c:v>100</c:v>
                </c:pt>
              </c:numCache>
            </c:numRef>
          </c:val>
        </c:ser>
        <c:ser>
          <c:idx val="8"/>
          <c:order val="8"/>
          <c:tx>
            <c:strRef>
              <c:f>Sheet1!$A$10</c:f>
              <c:strCache>
                <c:ptCount val="1"/>
              </c:strCache>
            </c:strRef>
          </c:tx>
          <c:spPr>
            <a:solidFill>
              <a:srgbClr val="000080"/>
            </a:solidFill>
            <a:ln w="16617">
              <a:solidFill>
                <a:srgbClr val="000000"/>
              </a:solidFill>
              <a:prstDash val="solid"/>
            </a:ln>
          </c:spPr>
          <c:cat>
            <c:numRef>
              <c:f>Sheet1!$B$1:$I$1</c:f>
              <c:numCache>
                <c:formatCode>General</c:formatCode>
                <c:ptCount val="8"/>
              </c:numCache>
            </c:numRef>
          </c:cat>
          <c:val>
            <c:numRef>
              <c:f>Sheet1!$B$10:$I$10</c:f>
              <c:numCache>
                <c:formatCode>General</c:formatCode>
                <c:ptCount val="8"/>
              </c:numCache>
            </c:numRef>
          </c:val>
        </c:ser>
        <c:gapDepth val="0"/>
        <c:shape val="box"/>
        <c:axId val="65555840"/>
        <c:axId val="65561728"/>
        <c:axId val="0"/>
      </c:bar3DChart>
      <c:catAx>
        <c:axId val="65555840"/>
        <c:scaling>
          <c:orientation val="minMax"/>
        </c:scaling>
        <c:axPos val="b"/>
        <c:numFmt formatCode="General" sourceLinked="1"/>
        <c:tickLblPos val="low"/>
        <c:spPr>
          <a:ln w="4154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323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65561728"/>
        <c:crosses val="autoZero"/>
        <c:auto val="1"/>
        <c:lblAlgn val="ctr"/>
        <c:lblOffset val="100"/>
        <c:tickLblSkip val="1"/>
        <c:tickMarkSkip val="1"/>
      </c:catAx>
      <c:valAx>
        <c:axId val="65561728"/>
        <c:scaling>
          <c:orientation val="minMax"/>
        </c:scaling>
        <c:axPos val="l"/>
        <c:majorGridlines>
          <c:spPr>
            <a:ln w="4154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4154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323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65555840"/>
        <c:crosses val="autoZero"/>
        <c:crossBetween val="between"/>
      </c:valAx>
      <c:spPr>
        <a:noFill/>
        <a:ln w="33235">
          <a:noFill/>
        </a:ln>
      </c:spPr>
    </c:plotArea>
    <c:legend>
      <c:legendPos val="r"/>
      <c:layout>
        <c:manualLayout>
          <c:xMode val="edge"/>
          <c:yMode val="edge"/>
          <c:x val="0.67047308319738985"/>
          <c:y val="0.29287598944591053"/>
          <c:w val="0.32300163132137055"/>
          <c:h val="0.57255936675461738"/>
        </c:manualLayout>
      </c:layout>
      <c:spPr>
        <a:noFill/>
        <a:ln w="4154">
          <a:solidFill>
            <a:srgbClr val="000000"/>
          </a:solidFill>
          <a:prstDash val="solid"/>
        </a:ln>
      </c:spPr>
      <c:txPr>
        <a:bodyPr/>
        <a:lstStyle/>
        <a:p>
          <a:pPr>
            <a:defRPr sz="1439" b="0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192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diamond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52"/>
            <a:ext cx="7772400" cy="1541463"/>
          </a:xfrm>
          <a:ln>
            <a:noFill/>
          </a:ln>
          <a:effectLst/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/>
            <a:r>
              <a:rPr lang="ru-RU" sz="3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Реализация программы формирования культуры здорового и безопасного образа жизни в условиях сельской школы</a:t>
            </a:r>
            <a:endParaRPr lang="ru-RU" sz="3200" i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b8bb321477d2c917ac1de1d1ae084d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2036292"/>
            <a:ext cx="7500990" cy="4821708"/>
          </a:xfrm>
          <a:prstGeom prst="rect">
            <a:avLst/>
          </a:prstGeom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642918"/>
            <a:ext cx="6134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/>
                </a:solidFill>
              </a:rPr>
              <a:t>Реализация дополнительных образовательных программ</a:t>
            </a:r>
            <a:endParaRPr lang="ru-RU" sz="2400" b="1" i="1" dirty="0">
              <a:solidFill>
                <a:schemeClr val="accent1"/>
              </a:solidFill>
            </a:endParaRPr>
          </a:p>
        </p:txBody>
      </p:sp>
      <p:pic>
        <p:nvPicPr>
          <p:cNvPr id="27649" name="Picture 1" descr="G:\фотографии школьные\фото лагеря\6\DSC035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571612"/>
            <a:ext cx="2786082" cy="208956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571612"/>
            <a:ext cx="3000396" cy="214314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27651" name="Picture 3" descr="G:\фотографии школьные\фото лагеря\10\DSC042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071942"/>
            <a:ext cx="2857520" cy="21431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4071942"/>
            <a:ext cx="3048021" cy="214314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714356"/>
            <a:ext cx="4214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1"/>
                </a:solidFill>
              </a:rPr>
              <a:t>Работа с родителями</a:t>
            </a:r>
            <a:endParaRPr lang="ru-RU" sz="2800" b="1" i="1" dirty="0">
              <a:solidFill>
                <a:schemeClr val="accent1"/>
              </a:solidFill>
            </a:endParaRPr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571612"/>
            <a:ext cx="3143240" cy="228601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4143380"/>
            <a:ext cx="3500462" cy="22343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143380"/>
            <a:ext cx="3143272" cy="221457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6" name="Picture 10" descr="SDC107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1571612"/>
            <a:ext cx="3413699" cy="22860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85720" y="714356"/>
            <a:ext cx="8643966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из перечисленных условий ты считаешь наиболее важными для счастливой жизни?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714348" y="1643050"/>
          <a:ext cx="7764651" cy="4848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142976" y="642918"/>
            <a:ext cx="692948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условия для сохранения здоровья ты считаешь наиболее важными?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357158" y="1714488"/>
          <a:ext cx="8388163" cy="4167196"/>
        </p:xfrm>
        <a:graphic>
          <a:graphicData uri="http://schemas.openxmlformats.org/presentationml/2006/ole">
            <p:oleObj spid="_x0000_s24578" name="Диаграмма" r:id="rId3" imgW="5953272" imgH="2952740" progId="MSGraph.Chart.8">
              <p:embed/>
            </p:oleObj>
          </a:graphicData>
        </a:graphic>
      </p:graphicFrame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357290" y="642918"/>
            <a:ext cx="64294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такое, на ваш взгляд, здоровый образ жизни?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785786" y="1857364"/>
          <a:ext cx="7526503" cy="3733805"/>
        </p:xfrm>
        <a:graphic>
          <a:graphicData uri="http://schemas.openxmlformats.org/presentationml/2006/ole">
            <p:oleObj spid="_x0000_s25602" name="Диаграмма" r:id="rId3" imgW="6096000" imgH="3019389" progId="MSGraph.Chart.8">
              <p:embed/>
            </p:oleObj>
          </a:graphicData>
        </a:graphic>
      </p:graphicFrame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428736"/>
            <a:ext cx="785818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ru-RU" sz="2400" i="1" dirty="0" smtClean="0"/>
              <a:t>Направления деятельности по духовно-нравственному развитию, воспитанию и социализации, профессиональной ориентации обучающихся, </a:t>
            </a:r>
            <a:r>
              <a:rPr lang="ru-RU" sz="2400" i="1" dirty="0" err="1" smtClean="0"/>
              <a:t>здоровьесберегающей</a:t>
            </a:r>
            <a:r>
              <a:rPr lang="ru-RU" sz="2400" i="1" dirty="0" smtClean="0"/>
              <a:t> деятельности и формированию  экологической культуры обучающихся, отражающие специфику образовательного учреждения, запросы участников образовательного процесса</a:t>
            </a:r>
            <a:endParaRPr lang="ru-RU" sz="24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857488" y="785794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Стандарт ООО</a:t>
            </a:r>
            <a:endParaRPr lang="ru-RU" sz="2800" b="1" i="1" dirty="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500042"/>
            <a:ext cx="50006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«</a:t>
            </a:r>
            <a:r>
              <a:rPr lang="ru-RU" sz="2000" b="1" i="1" dirty="0" smtClean="0"/>
              <a:t>Программа воспитания и социализации обучающихся»</a:t>
            </a:r>
            <a:endParaRPr lang="ru-RU" sz="2000" b="1" i="1" dirty="0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00034" y="1357298"/>
            <a:ext cx="8286808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Ценности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жизнь во всех её проявлениях;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экологическая безопасность;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-экологическая грамотность;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-физическое, физиологическое, репродуктивное, психическое, социально-психологическое, духовное здоровье;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экологическая культура; экологически целесообразный здоровый и безопасный образ жизни;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ресурсосбережение;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экологическая этика;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экологическая ответственность;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социальное партнёрство для улучшения экологического качества окружающей среды;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устойчивое развитие общества в гармонии с природой); 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500034" y="2214554"/>
            <a:ext cx="864396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осознание подростком ценности человеческой жизни, формирование умения противостоять в пределах своих возможностей действиям и влияниям, представляющим угрозу для жизни, физического и нравственного здоровья, духовной безопасности личности;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экологической культуры, культуры здорового и безопасного образа жизни.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8794" y="714356"/>
            <a:ext cx="47149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области формирования личностной культуры определены следующие задачи: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642910" y="2214554"/>
            <a:ext cx="7072330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начального опыта заботы о социально-психологическом благополучии своей семьи;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ормирование осознанного отношения к собственному здоровью, устойчивых представлений о здоровье и здоровом образе жизни; факторах, оказывающих позитивное и негативное влияние на здоровье;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личных убеждений, качеств и привычек, способствующих снижению риска здоровью в повседневной жизни, включает несколько модулей.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8794" y="857232"/>
            <a:ext cx="5715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области формирования семейной культуры:</a:t>
            </a:r>
            <a:endParaRPr lang="ru-RU" sz="2400" b="1" i="1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37290"/>
          <a:ext cx="8786842" cy="6625494"/>
        </p:xfrm>
        <a:graphic>
          <a:graphicData uri="http://schemas.openxmlformats.org/drawingml/2006/table">
            <a:tbl>
              <a:tblPr/>
              <a:tblGrid>
                <a:gridCol w="2021750"/>
                <a:gridCol w="4322899"/>
                <a:gridCol w="2442193"/>
              </a:tblGrid>
              <a:tr h="531027">
                <a:tc>
                  <a:txBody>
                    <a:bodyPr/>
                    <a:lstStyle/>
                    <a:p>
                      <a:pPr indent="28829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Направление</a:t>
                      </a:r>
                    </a:p>
                  </a:txBody>
                  <a:tcPr marL="43491" marR="434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Содержание деятельности</a:t>
                      </a:r>
                    </a:p>
                  </a:txBody>
                  <a:tcPr marL="43491" marR="434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Виды и формы деятельности</a:t>
                      </a:r>
                    </a:p>
                  </a:txBody>
                  <a:tcPr marL="43491" marR="434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9375">
                <a:tc rowSpan="5">
                  <a:txBody>
                    <a:bodyPr/>
                    <a:lstStyle/>
                    <a:p>
                      <a:pPr indent="2882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Воспитание экологической культуры, культуры здорового и безопасного образа жизни</a:t>
                      </a:r>
                    </a:p>
                  </a:txBody>
                  <a:tcPr marL="43491" marR="434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Получают представления о здоровье, ЗОЖ, природных возможностях человеческого организма, их обусловленности экологическим качеством окружающей среды, о неразрывной связи экологической культуры человека и его здоровья</a:t>
                      </a:r>
                    </a:p>
                  </a:txBody>
                  <a:tcPr marL="43491" marR="434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беседы, просмотр учебных фильмов, игровые и </a:t>
                      </a:r>
                      <a:r>
                        <a:rPr lang="ru-RU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тренинговые</a:t>
                      </a: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программы</a:t>
                      </a:r>
                    </a:p>
                  </a:txBody>
                  <a:tcPr marL="43491" marR="434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65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Пропаганда экологически сообразного здорового образа жизни</a:t>
                      </a:r>
                    </a:p>
                  </a:txBody>
                  <a:tcPr marL="43491" marR="434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беседы, тематические игры, театрализованные представления</a:t>
                      </a:r>
                    </a:p>
                  </a:txBody>
                  <a:tcPr marL="43491" marR="434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20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Учатся экологически грамотному поведению в школе, дома, в природной и городской среде</a:t>
                      </a:r>
                    </a:p>
                  </a:txBody>
                  <a:tcPr marL="43491" marR="434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экологические акции, ролевые игры, школьные конференции, уроки технологии</a:t>
                      </a:r>
                    </a:p>
                  </a:txBody>
                  <a:tcPr marL="43491" marR="434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65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Ведут краеведческую, поисковую, экологическую работу</a:t>
                      </a:r>
                    </a:p>
                  </a:txBody>
                  <a:tcPr marL="43491" marR="434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туристические походы и экскурсии, путешествия и экспедиции.</a:t>
                      </a:r>
                    </a:p>
                  </a:txBody>
                  <a:tcPr marL="43491" marR="434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80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Получают представление о возможном негативном влиянии компьютерных игр, телевидения, рекламы на здоровье человека</a:t>
                      </a:r>
                    </a:p>
                  </a:txBody>
                  <a:tcPr marL="43491" marR="434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беседы с педагогами, школьными психологами, медицинскими работниками, родителями</a:t>
                      </a:r>
                    </a:p>
                  </a:txBody>
                  <a:tcPr marL="43491" marR="434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000240"/>
            <a:ext cx="735811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Формирование ценностных установок, личностных ориентиров и норм поведения, обеспечивающих сохранение и укрепление физического и социального здоровья обучающихся, приобретение опыта здорового и безопасного образа жизни</a:t>
            </a:r>
          </a:p>
          <a:p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928670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</a:rPr>
              <a:t>Цель программы:</a:t>
            </a:r>
            <a:endParaRPr lang="ru-RU" sz="32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428604"/>
            <a:ext cx="685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/>
              <a:t>Планируемые результаты:</a:t>
            </a:r>
            <a:endParaRPr lang="ru-RU" sz="36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785786" y="1428736"/>
            <a:ext cx="76438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i="1" dirty="0" smtClean="0"/>
              <a:t>ценностное отношение к жизни во всех её проявлениях, качеству окружающей среды, своему здоровью, здоровью родителей, членов своей семьи, педагогов, сверстников;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i="1" dirty="0" smtClean="0"/>
              <a:t>формирование личного опыта </a:t>
            </a:r>
            <a:r>
              <a:rPr lang="ru-RU" i="1" dirty="0" err="1" smtClean="0"/>
              <a:t>здоровьесберегающей</a:t>
            </a:r>
            <a:r>
              <a:rPr lang="ru-RU" i="1" dirty="0" smtClean="0"/>
              <a:t> деятельности;</a:t>
            </a:r>
          </a:p>
          <a:p>
            <a:r>
              <a:rPr lang="ru-RU" dirty="0" smtClean="0"/>
              <a:t>-</a:t>
            </a:r>
            <a:r>
              <a:rPr lang="ru-RU" i="1" dirty="0" smtClean="0"/>
              <a:t>знания о возможном негативном влиянии компьютерных игр, телевидения, рекламы на здоровье человека;</a:t>
            </a:r>
          </a:p>
          <a:p>
            <a:endParaRPr lang="ru-RU" i="1" dirty="0" smtClean="0"/>
          </a:p>
          <a:p>
            <a:pPr>
              <a:buFontTx/>
              <a:buChar char="-"/>
            </a:pPr>
            <a:r>
              <a:rPr lang="ru-RU" i="1" dirty="0" smtClean="0"/>
              <a:t>умение противостоять негативным факторам, способствующим ухудшению здоровья;</a:t>
            </a:r>
          </a:p>
          <a:p>
            <a:pPr>
              <a:buFontTx/>
              <a:buChar char="-"/>
            </a:pPr>
            <a:endParaRPr lang="ru-RU" i="1" dirty="0" smtClean="0"/>
          </a:p>
          <a:p>
            <a:pPr>
              <a:buFontTx/>
              <a:buChar char="-"/>
            </a:pPr>
            <a:r>
              <a:rPr lang="ru-RU" i="1" dirty="0" smtClean="0"/>
              <a:t>опыт участия в разработке и реализации учебно-исследовательских комплексных проектов с выявлением в них проблем экологии и здоровья и путей их решения</a:t>
            </a:r>
            <a:endParaRPr lang="ru-RU" dirty="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chema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840040"/>
            <a:ext cx="7072362" cy="6017960"/>
          </a:xfrm>
          <a:prstGeom prst="rect">
            <a:avLst/>
          </a:prstGeom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642918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</a:tabLst>
            </a:pPr>
            <a:r>
              <a:rPr lang="ru-RU" sz="3200" b="1" i="1" dirty="0" smtClean="0">
                <a:solidFill>
                  <a:schemeClr val="accent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8890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представлений об основах экологической культуры на примере экологически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сообразного поведения в быту и природе, безопасного для человека и окружающей среды;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</a:tabLst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пробуждение в детях желания заботиться о своем здоровье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(формирование заинтересованного отношения к собственному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</a:t>
            </a:r>
            <a:r>
              <a:rPr lang="ru-RU" sz="1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ью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путем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соблюдения правил здорового образа жизни и организации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здоровьесберегающего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характера  учебной деятельности и общения;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</a:tabLst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познавательного интереса и бережного отношения к природе;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установок на использование здорового питания;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оптимальных двигательных режимов для детей с учетом их возрастных,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психологических и иных особенностей, развитие потребности в занятиях физической культурой и спортом, соблюдение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режимов дня;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</a:tabLst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негативного отношения к факторам риска здоровья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(сниженная двигательная активность, курение, алкоголь, наркотики и 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психоактивные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вещества,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инфекционные заболевания);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</a:tabLst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становление умений противостояния вовлечению в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табакокурение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употребление алкоголя;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потребности ребенка безбоязненно обращаться к врачу;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  умений безопасного  поведения   в   окружающей среде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и простейших умений поведения в экстремальных (чрезвычайных) ситуациях.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785794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/>
                </a:solidFill>
              </a:rPr>
              <a:t>Планируемые результаты:</a:t>
            </a:r>
            <a:endParaRPr lang="ru-RU" b="1" dirty="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14281" y="1571612"/>
            <a:ext cx="8786875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0488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представления о позитивных факторах, влияющих на здоровье;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0488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навыки  осознанного выбора поступков, позволяющих сохранять и укреплять здоровье;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0488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навыки  личной гигиены и умение  самостоятельно поддерживать своё здоровье;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0488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знания о правильном (здоровом) питании;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0488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представления о рациональной организации режима дня, учёбы и отдыха, двигательной активности;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0488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представления  о негативных факторах риска здоровью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детей,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понятия  о влиянии позитивных и негативных эмоций на здоровье, в том числе получаемых от общения с компьютером, просмотра телепередач, участия в азартных играх;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0488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навыки   эмоциональной разгрузки;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0488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навыки позитивного общения;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0488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знания  об основных компонентах культуры здоровья и здорового образа жизни;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0488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готовность самостоятельно поддерживать свое физическое, психологическое и социальное здоровье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571480"/>
            <a:ext cx="59293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/>
                </a:solidFill>
              </a:rPr>
              <a:t>Структура реализации программы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43042" y="2071678"/>
            <a:ext cx="6000792" cy="646331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1"/>
                </a:solidFill>
              </a:rPr>
              <a:t>Формирование культуры здорового и безопасного образа жизни</a:t>
            </a:r>
            <a:endParaRPr lang="ru-RU" b="1" i="1" dirty="0">
              <a:solidFill>
                <a:schemeClr val="accent1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1785918" y="2786058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2893604" y="3035694"/>
            <a:ext cx="642942" cy="1436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4001290" y="3143248"/>
            <a:ext cx="713586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5214942" y="2928934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143636" y="2786058"/>
            <a:ext cx="78581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1142976" y="3571876"/>
            <a:ext cx="1000132" cy="2286016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500298" y="3571876"/>
            <a:ext cx="1000132" cy="2286016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857620" y="3571876"/>
            <a:ext cx="1000132" cy="2286016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. Эффективная  ль работы 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357818" y="3571876"/>
            <a:ext cx="1000132" cy="2286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786578" y="3571876"/>
            <a:ext cx="1000132" cy="2286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1285852" y="3571876"/>
            <a:ext cx="615553" cy="221457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4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Здоровьесберегающая</a:t>
            </a:r>
            <a:r>
              <a:rPr lang="ru-RU" sz="1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инфраструктура</a:t>
            </a:r>
            <a:endParaRPr lang="ru-RU" sz="14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00298" y="3643314"/>
            <a:ext cx="1046440" cy="223688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1"/>
                </a:solidFill>
              </a:rPr>
              <a:t>Рациональная организация учебной и </a:t>
            </a:r>
            <a:r>
              <a:rPr lang="ru-RU" sz="1400" dirty="0" err="1" smtClean="0">
                <a:solidFill>
                  <a:schemeClr val="accent1"/>
                </a:solidFill>
              </a:rPr>
              <a:t>внеучебной</a:t>
            </a:r>
            <a:r>
              <a:rPr lang="ru-RU" sz="1400" dirty="0" smtClean="0">
                <a:solidFill>
                  <a:schemeClr val="accent1"/>
                </a:solidFill>
              </a:rPr>
              <a:t> деятельности обучающихся</a:t>
            </a:r>
            <a:endParaRPr lang="ru-RU" sz="1400" dirty="0">
              <a:solidFill>
                <a:schemeClr val="accent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786182" y="3500438"/>
            <a:ext cx="1046440" cy="242889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</a:rPr>
              <a:t>Эффективная  организация физкультурно-оздоровительной работы  </a:t>
            </a:r>
            <a:endParaRPr lang="ru-RU" sz="1400" b="1" dirty="0">
              <a:solidFill>
                <a:schemeClr val="accent1"/>
              </a:solidFill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286380" y="3714752"/>
            <a:ext cx="104644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Реализация дополнительных образовательных программ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858016" y="3571876"/>
            <a:ext cx="830997" cy="214314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</a:rPr>
              <a:t>Просветительская работа </a:t>
            </a:r>
          </a:p>
          <a:p>
            <a:pPr algn="ctr"/>
            <a:r>
              <a:rPr lang="ru-RU" sz="1400" b="1" dirty="0" smtClean="0">
                <a:solidFill>
                  <a:schemeClr val="accent1"/>
                </a:solidFill>
              </a:rPr>
              <a:t>с родителями </a:t>
            </a:r>
            <a:endParaRPr lang="ru-RU" sz="1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64" y="714356"/>
            <a:ext cx="8715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err="1" smtClean="0">
                <a:solidFill>
                  <a:schemeClr val="accent1"/>
                </a:solidFill>
              </a:rPr>
              <a:t>Здоровьесберегающая</a:t>
            </a:r>
            <a:r>
              <a:rPr lang="ru-RU" sz="2800" b="1" i="1" dirty="0" smtClean="0">
                <a:solidFill>
                  <a:schemeClr val="accent1"/>
                </a:solidFill>
              </a:rPr>
              <a:t>  инфраструктура ОУ</a:t>
            </a:r>
            <a:endParaRPr lang="ru-RU" sz="2800" b="1" i="1" dirty="0">
              <a:solidFill>
                <a:schemeClr val="accent1"/>
              </a:solidFill>
            </a:endParaRPr>
          </a:p>
        </p:txBody>
      </p:sp>
      <p:pic>
        <p:nvPicPr>
          <p:cNvPr id="30721" name="Picture 1" descr="G:\фотографии школы\школьный огород, двор\SDC148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000504"/>
            <a:ext cx="3357586" cy="23574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0722" name="Picture 2" descr="G:\фотографии школы\2010 год\территория школы\16 июля\SDC136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1" y="1428736"/>
            <a:ext cx="3429023" cy="22860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452548"/>
            <a:ext cx="3393308" cy="226220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786314" y="4071942"/>
            <a:ext cx="3429024" cy="228601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571480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/>
                </a:solidFill>
              </a:rPr>
              <a:t>Рациональная организация учебной и </a:t>
            </a:r>
            <a:r>
              <a:rPr lang="ru-RU" sz="2400" b="1" i="1" dirty="0" err="1" smtClean="0">
                <a:solidFill>
                  <a:schemeClr val="accent1"/>
                </a:solidFill>
              </a:rPr>
              <a:t>внеучебной</a:t>
            </a:r>
            <a:r>
              <a:rPr lang="ru-RU" sz="2400" b="1" i="1" dirty="0" smtClean="0">
                <a:solidFill>
                  <a:schemeClr val="accent1"/>
                </a:solidFill>
              </a:rPr>
              <a:t> деятельности обучающихся </a:t>
            </a:r>
            <a:endParaRPr lang="ru-RU" sz="2400" b="1" i="1" dirty="0">
              <a:solidFill>
                <a:schemeClr val="accent1"/>
              </a:solidFill>
            </a:endParaRPr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3357554" cy="223836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643050"/>
            <a:ext cx="3429024" cy="229926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4286256"/>
            <a:ext cx="3500462" cy="230020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143380"/>
            <a:ext cx="3429024" cy="238126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714356"/>
            <a:ext cx="8358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/>
                </a:solidFill>
              </a:rPr>
              <a:t>Система физкультурно-оздоровительной работы</a:t>
            </a:r>
            <a:endParaRPr lang="ru-RU" sz="2400" b="1" i="1" dirty="0">
              <a:solidFill>
                <a:schemeClr val="accent1"/>
              </a:solidFill>
            </a:endParaRPr>
          </a:p>
        </p:txBody>
      </p:sp>
      <p:pic>
        <p:nvPicPr>
          <p:cNvPr id="28673" name="Picture 1" descr="G:\101MSDCF\DSC002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1" y="1357298"/>
            <a:ext cx="3325561" cy="21431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357298"/>
            <a:ext cx="3214710" cy="214314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000504"/>
            <a:ext cx="3228780" cy="215252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28676" name="Picture 4" descr="G:\фотографии школы\2010 год\лагерь 2010\Новая папка\SDC154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4000504"/>
            <a:ext cx="3214710" cy="21431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642918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/>
                </a:solidFill>
              </a:rPr>
              <a:t>Зарница</a:t>
            </a:r>
            <a:endParaRPr lang="ru-RU" sz="2400" b="1" i="1" dirty="0">
              <a:solidFill>
                <a:schemeClr val="accent1"/>
              </a:solidFill>
            </a:endParaRP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00108"/>
            <a:ext cx="2526024" cy="189451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150572">
            <a:off x="6006713" y="2470631"/>
            <a:ext cx="3117872" cy="233840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4286256"/>
            <a:ext cx="2571767" cy="192882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500438"/>
            <a:ext cx="2571769" cy="192882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5018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81367" y="1428736"/>
            <a:ext cx="2571767" cy="192882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586</TotalTime>
  <Words>859</Words>
  <PresentationFormat>Экран (4:3)</PresentationFormat>
  <Paragraphs>111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Поток</vt:lpstr>
      <vt:lpstr>Диаграмма</vt:lpstr>
      <vt:lpstr>Реализация программы формирования культуры здорового и безопасного образа жизни в условиях сельской школы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программы формирования культуры здорового и безопасного образа жизни в условиях сельской школы</dc:title>
  <cp:lastModifiedBy>Пользователь</cp:lastModifiedBy>
  <cp:revision>29</cp:revision>
  <dcterms:modified xsi:type="dcterms:W3CDTF">2013-01-30T16:59:57Z</dcterms:modified>
</cp:coreProperties>
</file>